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9" r:id="rId2"/>
    <p:sldId id="290" r:id="rId3"/>
    <p:sldId id="292" r:id="rId4"/>
    <p:sldId id="293" r:id="rId5"/>
    <p:sldId id="291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4" r:id="rId16"/>
    <p:sldId id="305" r:id="rId17"/>
    <p:sldId id="306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FF"/>
    <a:srgbClr val="F3F3FF"/>
    <a:srgbClr val="2C2C2B"/>
    <a:srgbClr val="2F2929"/>
    <a:srgbClr val="426790"/>
    <a:srgbClr val="EDEEF2"/>
    <a:srgbClr val="E3E3E3"/>
    <a:srgbClr val="E6E6E6"/>
    <a:srgbClr val="FFFFFF"/>
    <a:srgbClr val="563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-20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4A8F-422B-4B6A-A102-C9311DF0A291}" type="datetimeFigureOut">
              <a:rPr lang="en-GB" smtClean="0"/>
              <a:t>05/01/2020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catalogue.coclear.co/?sector=all&amp;company=all&amp;year=2015&amp;sort=secto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https://carboncatalogue.coclear.co/?sector=all&amp;company=all&amp;year=2015&amp;sort=sector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2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D60-129F-4B77-9DF7-74D9565F4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9FC3-4429-44E5-B60B-AFFEA621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254B-D6CD-4B1A-A8DE-68C21FE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99B2-5C8C-4602-A6AE-018306B8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B72-A50F-48C5-BB71-48564437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E75-537D-4128-AFB9-A1D425A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6EB56-89EE-4855-9F10-53084F002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A37-3192-465E-BB94-C3414FC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9E813-ADBF-4B29-9FE1-9BBDC15D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FD7D-0ECB-42DE-B678-3AC9586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CBD0-795A-43B6-B8FA-393B7BF1F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5CDF-7747-4956-938F-68CB68BAF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C813-7878-4C9B-95D5-462A315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1BD8-F4F9-4DCD-A1FC-719B0B2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0C18-0A3E-461A-9539-2EC3B989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5ACB-699D-4A2F-B815-CECF4593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45E-F43E-426E-8B2E-D8EE3B9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5C5-A225-4245-A8A5-AC40553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0DFE-CE8A-4491-A398-7A6F115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DFA-D9CC-42AE-BC2B-933F4A6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E5B6-51B1-43BA-AE6A-D5138AD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3795-1C41-4AE8-9E14-B7CF15A5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30FB9-0CC9-4001-9F9E-1E5CAEE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6882-14E7-426A-BDF9-E414EB2B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975D-3318-4B37-A5BF-90F1BEE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083-AAC8-4AD0-A14E-9A0C9EC8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A1CD-12CA-447D-A07D-6C6A7D22C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822F-A0C3-4F21-B7FC-F15C0F8C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CDB4-ED6E-447F-A163-8C8552CF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AF415-B4B0-482E-BF3B-EF0C204B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C791D-47BA-46FC-8D79-D4FA54D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1336-7F27-4852-8C66-F32A8C9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7A9E-F0B2-45BF-AB34-B6D8BCB6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A1BD6-0EB6-423A-B653-536559F6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70DD-AD10-41BA-B0C5-A204530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BC6DE-0FED-4472-B6B6-478275C9D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29437-CC5A-495A-824C-EB729FB6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24630-3AD5-476A-99AF-23352EEB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C63A-B9C0-4B6C-90FB-3AA2FAC7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72E-8ADE-4D49-B311-F58B783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DC974-615E-46CC-9803-BC57EFE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05FA-5F34-4397-8D3F-1D6A66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6D78-81FF-4D69-A1BB-5366BED9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D36DB-5A74-4261-A1BD-CE51B4F9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DDDCD-9113-48BF-A76A-457D6E27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00F5-3187-40F2-BB35-948F30D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84B8-9541-4F85-9018-730056D8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E48-D6A1-4C42-86C9-B0BAB94F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60D8-7E78-4CC1-A71D-42B05B0D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B4FB-D5C5-4949-8DDD-39477C14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A0A1A-5DFA-4053-8CE9-A9E26503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24DA-1B23-410E-9E76-971FCFEF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E02-8A94-43E2-B8C9-006A119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882F-51AA-4DF9-8841-12FD808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A655-F32A-4F32-B6F0-A629A8843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036D-4C7E-43F8-8816-ADB1759E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676-3443-4825-A26C-1E2D882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EF602-8E51-4570-BEC6-2EA398ED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3723B-FCB0-4099-BDD6-545FBC97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64A4C-A53D-4FAE-B589-64F6E3A3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8A94-AF8B-4F97-926E-33F28B48C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6252-B82B-4F55-9D69-96F8E9BE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3BCC-CEB0-4F76-827B-5F17E7A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jpg"/><Relationship Id="rId4" Type="http://schemas.microsoft.com/office/2007/relationships/hdphoto" Target="../media/hdphoto1.wdp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9231021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0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9231021" y="-5847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0" y="0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0" y="5847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87085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9143936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9143936" y="5847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261452" y="2307268"/>
            <a:ext cx="11756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en-GB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ro-RO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. erd</a:t>
            </a:r>
            <a:r>
              <a:rPr lang="hu-HU" sz="5700" b="1" dirty="0">
                <a:solidFill>
                  <a:srgbClr val="488E74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</a:br>
            <a:r>
              <a:rPr lang="en-GB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mini-</a:t>
            </a:r>
            <a:r>
              <a:rPr lang="en-GB" sz="5600" b="1" dirty="0" err="1">
                <a:solidFill>
                  <a:srgbClr val="488E74"/>
                </a:solidFill>
                <a:latin typeface="Bahnschrift" panose="020B0502040204020203" pitchFamily="34" charset="0"/>
              </a:rPr>
              <a:t>konferencia</a:t>
            </a:r>
            <a:endParaRPr lang="hu-HU" sz="5600" b="1" dirty="0">
              <a:solidFill>
                <a:srgbClr val="488E74"/>
              </a:solidFill>
              <a:latin typeface="Bahnschrift" panose="020B0502040204020203" pitchFamily="34" charset="0"/>
            </a:endParaRPr>
          </a:p>
        </p:txBody>
      </p:sp>
      <p:pic>
        <p:nvPicPr>
          <p:cNvPr id="37" name="Graphic 36" descr="Lecturer">
            <a:extLst>
              <a:ext uri="{FF2B5EF4-FFF2-40B4-BE49-F238E27FC236}">
                <a16:creationId xmlns:a16="http://schemas.microsoft.com/office/drawing/2014/main" id="{D644C7B3-84CB-4571-9ACB-141BE91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020" y="2501063"/>
            <a:ext cx="1488775" cy="1488775"/>
          </a:xfrm>
          <a:prstGeom prst="rect">
            <a:avLst/>
          </a:prstGeom>
        </p:spPr>
      </p:pic>
      <p:pic>
        <p:nvPicPr>
          <p:cNvPr id="38" name="Graphic 37" descr="Bar chart">
            <a:extLst>
              <a:ext uri="{FF2B5EF4-FFF2-40B4-BE49-F238E27FC236}">
                <a16:creationId xmlns:a16="http://schemas.microsoft.com/office/drawing/2014/main" id="{41F23D77-FCA2-42B2-A7D9-049E09F4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1" y="2439174"/>
            <a:ext cx="1736124" cy="173612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0982B89-8415-40F4-BBA7-BF115701AEE3}"/>
              </a:ext>
            </a:extLst>
          </p:cNvPr>
          <p:cNvSpPr/>
          <p:nvPr/>
        </p:nvSpPr>
        <p:spPr>
          <a:xfrm rot="16200000" flipH="1">
            <a:off x="6121543" y="2177441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21543" y="-698744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63" y="416141"/>
            <a:ext cx="4997788" cy="104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1E3051-8070-4527-845C-5031463787E1}"/>
              </a:ext>
            </a:extLst>
          </p:cNvPr>
          <p:cNvSpPr txBox="1"/>
          <p:nvPr/>
        </p:nvSpPr>
        <p:spPr>
          <a:xfrm>
            <a:off x="6925958" y="5545467"/>
            <a:ext cx="22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Kolozsvár</a:t>
            </a:r>
          </a:p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20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j</a:t>
            </a:r>
            <a:r>
              <a:rPr lang="en-GB" sz="2400" dirty="0" err="1">
                <a:solidFill>
                  <a:srgbClr val="426790"/>
                </a:solidFill>
                <a:latin typeface="Bahnschrift" panose="020B0502040204020203" pitchFamily="34" charset="0"/>
              </a:rPr>
              <a:t>anu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ár 1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47" name="Picture 2" descr="Babeș–Bolyai Tudományegyetem - LOGO">
            <a:extLst>
              <a:ext uri="{FF2B5EF4-FFF2-40B4-BE49-F238E27FC236}">
                <a16:creationId xmlns:a16="http://schemas.microsoft.com/office/drawing/2014/main" id="{62C68649-B6DA-453F-A538-62C198A7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51" y="5545467"/>
            <a:ext cx="2476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Marker">
            <a:extLst>
              <a:ext uri="{FF2B5EF4-FFF2-40B4-BE49-F238E27FC236}">
                <a16:creationId xmlns:a16="http://schemas.microsoft.com/office/drawing/2014/main" id="{C35A6209-8C2D-48E4-9CE4-AD223DDA7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8437" y="5381508"/>
            <a:ext cx="592584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erson sitting on a table&#10;&#10;Description automatically generated">
            <a:extLst>
              <a:ext uri="{FF2B5EF4-FFF2-40B4-BE49-F238E27FC236}">
                <a16:creationId xmlns:a16="http://schemas.microsoft.com/office/drawing/2014/main" id="{B3A60C90-3F4A-4D8E-B07F-CAB57B33F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05" y="2889819"/>
            <a:ext cx="4222213" cy="6333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202776" y="2854505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695117" y="1687669"/>
            <a:ext cx="3493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Besenyei Sarolta</a:t>
            </a:r>
          </a:p>
          <a:p>
            <a:pPr algn="ctr"/>
            <a:r>
              <a:rPr lang="en-GB" b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Expert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Evaluator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 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European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Commission</a:t>
            </a:r>
            <a:endParaRPr lang="hu-HU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Vice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president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World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Smart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Cities</a:t>
            </a:r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Organisation</a:t>
            </a:r>
            <a:endParaRPr lang="hu-HU" sz="24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55470F6-6636-4CFF-B422-96AC53B5FDA7}"/>
              </a:ext>
            </a:extLst>
          </p:cNvPr>
          <p:cNvSpPr/>
          <p:nvPr/>
        </p:nvSpPr>
        <p:spPr>
          <a:xfrm>
            <a:off x="4023360" y="2144876"/>
            <a:ext cx="4841576" cy="4713123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115" r="18364" b="6115"/>
          <a:stretch/>
        </p:blipFill>
        <p:spPr>
          <a:xfrm>
            <a:off x="1749926" y="-872"/>
            <a:ext cx="7635332" cy="685887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5" name="Parallelogram 24">
            <a:extLst>
              <a:ext uri="{FF2B5EF4-FFF2-40B4-BE49-F238E27FC236}">
                <a16:creationId xmlns:a16="http://schemas.microsoft.com/office/drawing/2014/main" id="{AB3E24B6-71AB-4C5C-B4F0-7ACA81553226}"/>
              </a:ext>
            </a:extLst>
          </p:cNvPr>
          <p:cNvSpPr/>
          <p:nvPr/>
        </p:nvSpPr>
        <p:spPr>
          <a:xfrm>
            <a:off x="3572811" y="123957"/>
            <a:ext cx="5658209" cy="1136101"/>
          </a:xfrm>
          <a:prstGeom prst="parallelogram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1B625-1A10-4DDF-A484-2DF5EE4B611B}"/>
              </a:ext>
            </a:extLst>
          </p:cNvPr>
          <p:cNvSpPr txBox="1"/>
          <p:nvPr/>
        </p:nvSpPr>
        <p:spPr>
          <a:xfrm>
            <a:off x="3572812" y="123957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eltérő technológiák fúziója, a társadalmi változás és az emberiség ökológiai lábnyoma: Adatok   és fejlesztések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8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467697-CAC1-4A3F-8DEC-9AC73B7BE28E}"/>
              </a:ext>
            </a:extLst>
          </p:cNvPr>
          <p:cNvSpPr/>
          <p:nvPr/>
        </p:nvSpPr>
        <p:spPr>
          <a:xfrm>
            <a:off x="9340315" y="5789023"/>
            <a:ext cx="358978" cy="1084217"/>
          </a:xfrm>
          <a:prstGeom prst="rect">
            <a:avLst/>
          </a:prstGeom>
          <a:gradFill>
            <a:gsLst>
              <a:gs pos="0">
                <a:srgbClr val="2F2929"/>
              </a:gs>
              <a:gs pos="100000">
                <a:srgbClr val="2F292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E625B-73A4-4C62-A4FF-3EED6857DEB0}"/>
              </a:ext>
            </a:extLst>
          </p:cNvPr>
          <p:cNvSpPr/>
          <p:nvPr/>
        </p:nvSpPr>
        <p:spPr>
          <a:xfrm>
            <a:off x="7750990" y="6072480"/>
            <a:ext cx="226515" cy="785520"/>
          </a:xfrm>
          <a:prstGeom prst="rect">
            <a:avLst/>
          </a:prstGeom>
          <a:gradFill>
            <a:gsLst>
              <a:gs pos="0">
                <a:srgbClr val="E3E3E3"/>
              </a:gs>
              <a:gs pos="100000">
                <a:srgbClr val="EDEE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 descr="A person wearing a red shirt&#10;&#10;Description automatically generated">
            <a:extLst>
              <a:ext uri="{FF2B5EF4-FFF2-40B4-BE49-F238E27FC236}">
                <a16:creationId xmlns:a16="http://schemas.microsoft.com/office/drawing/2014/main" id="{4909BECE-824D-4009-A3D4-CB60C1B503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/>
          <a:stretch/>
        </p:blipFill>
        <p:spPr>
          <a:xfrm flipH="1">
            <a:off x="9699293" y="3129639"/>
            <a:ext cx="2731713" cy="4031936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5C8EF4D2-5564-4D1F-B36C-2FDE790A53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19"/>
          <a:stretch/>
        </p:blipFill>
        <p:spPr>
          <a:xfrm>
            <a:off x="6075677" y="3153089"/>
            <a:ext cx="4249911" cy="3716358"/>
          </a:xfrm>
          <a:prstGeom prst="parallelogram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262C53-0D7E-4A45-89D6-FE6E7F924273}"/>
              </a:ext>
            </a:extLst>
          </p:cNvPr>
          <p:cNvCxnSpPr>
            <a:cxnSpLocks/>
          </p:cNvCxnSpPr>
          <p:nvPr/>
        </p:nvCxnSpPr>
        <p:spPr>
          <a:xfrm flipH="1">
            <a:off x="9419215" y="3153089"/>
            <a:ext cx="880248" cy="3704911"/>
          </a:xfrm>
          <a:prstGeom prst="line">
            <a:avLst/>
          </a:prstGeom>
          <a:ln w="76200">
            <a:solidFill>
              <a:srgbClr val="426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003728" y="3101323"/>
            <a:ext cx="4188272" cy="207934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4" r="19246"/>
          <a:stretch/>
        </p:blipFill>
        <p:spPr>
          <a:xfrm>
            <a:off x="1745228" y="-11446"/>
            <a:ext cx="7100209" cy="688002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3529AC2-4891-4680-A4EF-239A225EFB5E}"/>
              </a:ext>
            </a:extLst>
          </p:cNvPr>
          <p:cNvSpPr txBox="1"/>
          <p:nvPr/>
        </p:nvSpPr>
        <p:spPr>
          <a:xfrm>
            <a:off x="10151502" y="1946528"/>
            <a:ext cx="2160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Franka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No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émi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2F79B4-59D9-49D2-AFBE-AC649ACBA262}"/>
              </a:ext>
            </a:extLst>
          </p:cNvPr>
          <p:cNvSpPr txBox="1"/>
          <p:nvPr/>
        </p:nvSpPr>
        <p:spPr>
          <a:xfrm>
            <a:off x="8343477" y="1690445"/>
            <a:ext cx="2160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Kocsis</a:t>
            </a:r>
          </a:p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Malvina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– Gr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éti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63CCAC-5C45-4DD9-9A41-00F7AC4DF5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729" y="-13000"/>
            <a:ext cx="625147" cy="1079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D2551-DBF9-4A1E-A822-26EA73CF318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3520"/>
          <a:stretch/>
        </p:blipFill>
        <p:spPr>
          <a:xfrm>
            <a:off x="5596582" y="523105"/>
            <a:ext cx="625147" cy="5519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3C331E-9467-4773-88B5-6C4D96C7B17F}"/>
              </a:ext>
            </a:extLst>
          </p:cNvPr>
          <p:cNvSpPr txBox="1"/>
          <p:nvPr/>
        </p:nvSpPr>
        <p:spPr>
          <a:xfrm>
            <a:off x="4588149" y="352897"/>
            <a:ext cx="386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Mire jó az adatvizualizáció egy non-profit szervezet életében?</a:t>
            </a:r>
          </a:p>
        </p:txBody>
      </p:sp>
    </p:spTree>
    <p:extLst>
      <p:ext uri="{BB962C8B-B14F-4D97-AF65-F5344CB8AC3E}">
        <p14:creationId xmlns:p14="http://schemas.microsoft.com/office/powerpoint/2010/main" val="218256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6303" y="1404208"/>
            <a:ext cx="4859410" cy="58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DCA617-D15C-43F9-A42B-374A1A7BF7B0}"/>
              </a:ext>
            </a:extLst>
          </p:cNvPr>
          <p:cNvSpPr/>
          <p:nvPr/>
        </p:nvSpPr>
        <p:spPr>
          <a:xfrm>
            <a:off x="8195058" y="1847921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9391A-3468-4A18-BC41-0D5818776836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 t="1381" r="10621" b="-1205"/>
          <a:stretch/>
        </p:blipFill>
        <p:spPr>
          <a:xfrm>
            <a:off x="1852045" y="-332897"/>
            <a:ext cx="7722279" cy="742368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D192A6-D045-433F-9E3C-65AD313B052B}"/>
              </a:ext>
            </a:extLst>
          </p:cNvPr>
          <p:cNvSpPr txBox="1"/>
          <p:nvPr/>
        </p:nvSpPr>
        <p:spPr>
          <a:xfrm>
            <a:off x="8776356" y="1568094"/>
            <a:ext cx="3674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Menyh</a:t>
            </a:r>
            <a:r>
              <a:rPr lang="hu-HU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á</a:t>
            </a:r>
            <a:r>
              <a:rPr lang="en-GB" sz="2600" b="1" dirty="0">
                <a:solidFill>
                  <a:srgbClr val="426790"/>
                </a:solidFill>
                <a:latin typeface="Bahnschrift" panose="020B0502040204020203" pitchFamily="34" charset="0"/>
              </a:rPr>
              <a:t>rt </a:t>
            </a:r>
            <a:r>
              <a:rPr lang="en-GB" sz="26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Zsuzsa</a:t>
            </a:r>
            <a:endParaRPr lang="hu-HU" sz="2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Cognitive</a:t>
            </a:r>
            <a:r>
              <a:rPr lang="hu-HU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Creators</a:t>
            </a:r>
            <a:endParaRPr lang="hu-HU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Digitális Marketing Szakértő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38B67766-2F7A-48D5-A3A1-2A33C574368F}"/>
              </a:ext>
            </a:extLst>
          </p:cNvPr>
          <p:cNvSpPr/>
          <p:nvPr/>
        </p:nvSpPr>
        <p:spPr>
          <a:xfrm>
            <a:off x="3357674" y="-113200"/>
            <a:ext cx="6156000" cy="1767954"/>
          </a:xfrm>
          <a:prstGeom prst="parallelogram">
            <a:avLst/>
          </a:prstGeom>
          <a:gradFill>
            <a:gsLst>
              <a:gs pos="0">
                <a:srgbClr val="2C2C2B">
                  <a:alpha val="0"/>
                </a:srgbClr>
              </a:gs>
              <a:gs pos="74000">
                <a:srgbClr val="2C2C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BC5B9-7560-4923-8385-EBC981C5AD25}"/>
              </a:ext>
            </a:extLst>
          </p:cNvPr>
          <p:cNvSpPr txBox="1"/>
          <p:nvPr/>
        </p:nvSpPr>
        <p:spPr>
          <a:xfrm>
            <a:off x="3635415" y="900200"/>
            <a:ext cx="5595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Okos marketing döntések </a:t>
            </a:r>
            <a:br>
              <a:rPr lang="en-GB" sz="20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Google Data </a:t>
            </a:r>
            <a:r>
              <a:rPr lang="hu-HU" sz="2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Studio</a:t>
            </a:r>
            <a:r>
              <a:rPr lang="hu-HU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 Segítségével</a:t>
            </a:r>
          </a:p>
        </p:txBody>
      </p:sp>
    </p:spTree>
    <p:extLst>
      <p:ext uri="{BB962C8B-B14F-4D97-AF65-F5344CB8AC3E}">
        <p14:creationId xmlns:p14="http://schemas.microsoft.com/office/powerpoint/2010/main" val="258604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7F968F-5CA1-4E3E-A8B8-774568BA02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502315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0484B5-5ABF-4725-8F4B-09F1C7D0BE0C}"/>
              </a:ext>
            </a:extLst>
          </p:cNvPr>
          <p:cNvSpPr/>
          <p:nvPr/>
        </p:nvSpPr>
        <p:spPr>
          <a:xfrm flipH="1" flipV="1">
            <a:off x="10058038" y="507915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4A7CC3-6F05-488E-89F3-9E9F01B50CB6}"/>
              </a:ext>
            </a:extLst>
          </p:cNvPr>
          <p:cNvSpPr/>
          <p:nvPr/>
        </p:nvSpPr>
        <p:spPr>
          <a:xfrm>
            <a:off x="8662614" y="1320246"/>
            <a:ext cx="1482510" cy="5276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44" y="-607100"/>
            <a:ext cx="9729404" cy="7699201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10DEDD-1A29-475B-9D99-2C0ED4F82EFD}"/>
              </a:ext>
            </a:extLst>
          </p:cNvPr>
          <p:cNvSpPr txBox="1"/>
          <p:nvPr/>
        </p:nvSpPr>
        <p:spPr>
          <a:xfrm rot="17051002">
            <a:off x="8319516" y="3083907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Áldott Ünnepeket Kíván 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Székelydata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!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1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11497" r="51205" b="35967"/>
          <a:stretch/>
        </p:blipFill>
        <p:spPr bwMode="auto">
          <a:xfrm flipH="1">
            <a:off x="7059705" y="2235945"/>
            <a:ext cx="5132294" cy="4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1942050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156190" y="1543406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Simon 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Levente</a:t>
            </a:r>
            <a:endParaRPr lang="hu-HU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Doktorandusz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BBTE Mat-Inf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ó Kar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" t="-1" r="29965" b="-4"/>
          <a:stretch/>
        </p:blipFill>
        <p:spPr>
          <a:xfrm>
            <a:off x="1976718" y="-870"/>
            <a:ext cx="7454562" cy="685887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612001" y="494952"/>
            <a:ext cx="56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Társadalmi hálózatok vizualizációja: 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az El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Clásicotól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a Dalfutár dalokig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3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0126" y="3188347"/>
            <a:ext cx="4001511" cy="40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5058" y="3056152"/>
            <a:ext cx="3996942" cy="991326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83745-7BF3-4540-A42A-43CE807640B7}"/>
              </a:ext>
            </a:extLst>
          </p:cNvPr>
          <p:cNvSpPr/>
          <p:nvPr/>
        </p:nvSpPr>
        <p:spPr>
          <a:xfrm rot="10800000">
            <a:off x="8202177" y="6073367"/>
            <a:ext cx="3996942" cy="1138773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3B753-AF49-41A3-8B25-705230970CB7}"/>
              </a:ext>
            </a:extLst>
          </p:cNvPr>
          <p:cNvSpPr/>
          <p:nvPr/>
        </p:nvSpPr>
        <p:spPr>
          <a:xfrm rot="16200000">
            <a:off x="6282287" y="5344839"/>
            <a:ext cx="3996942" cy="26345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r="13644" b="2"/>
          <a:stretch/>
        </p:blipFill>
        <p:spPr>
          <a:xfrm>
            <a:off x="1852045" y="-80363"/>
            <a:ext cx="7184323" cy="697482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5D105-C6CA-4C03-A022-FD5E92AF128F}"/>
              </a:ext>
            </a:extLst>
          </p:cNvPr>
          <p:cNvSpPr txBox="1"/>
          <p:nvPr/>
        </p:nvSpPr>
        <p:spPr>
          <a:xfrm>
            <a:off x="8931863" y="1857897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20: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0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óra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Laser-Tag Cluj Aréna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Traian Vuia utca 208</a:t>
            </a:r>
          </a:p>
        </p:txBody>
      </p:sp>
    </p:spTree>
    <p:extLst>
      <p:ext uri="{BB962C8B-B14F-4D97-AF65-F5344CB8AC3E}">
        <p14:creationId xmlns:p14="http://schemas.microsoft.com/office/powerpoint/2010/main" val="197786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2" y="4941309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75" y="5403004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7E9579-A45C-4521-ABB5-D0F76BD730EC}"/>
              </a:ext>
            </a:extLst>
          </p:cNvPr>
          <p:cNvGrpSpPr/>
          <p:nvPr/>
        </p:nvGrpSpPr>
        <p:grpSpPr>
          <a:xfrm>
            <a:off x="8240318" y="2578339"/>
            <a:ext cx="4050087" cy="4418884"/>
            <a:chOff x="8149032" y="3056152"/>
            <a:chExt cx="4050087" cy="441888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BE6D0AE-E09D-422C-A655-915EAC6B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90126" y="3188347"/>
              <a:ext cx="4001511" cy="400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5FA103-A86A-4A30-A1BA-DB45AF4BC3DC}"/>
                </a:ext>
              </a:extLst>
            </p:cNvPr>
            <p:cNvSpPr/>
            <p:nvPr/>
          </p:nvSpPr>
          <p:spPr>
            <a:xfrm>
              <a:off x="8195058" y="3056152"/>
              <a:ext cx="3996942" cy="991326"/>
            </a:xfrm>
            <a:prstGeom prst="rect">
              <a:avLst/>
            </a:prstGeom>
            <a:gradFill flip="none" rotWithShape="1">
              <a:gsLst>
                <a:gs pos="47000">
                  <a:srgbClr val="E6E6E6"/>
                </a:gs>
                <a:gs pos="100000">
                  <a:srgbClr val="E6E6E6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283745-7BF3-4540-A42A-43CE807640B7}"/>
                </a:ext>
              </a:extLst>
            </p:cNvPr>
            <p:cNvSpPr/>
            <p:nvPr/>
          </p:nvSpPr>
          <p:spPr>
            <a:xfrm rot="10800000">
              <a:off x="8202177" y="6073367"/>
              <a:ext cx="3996942" cy="1138773"/>
            </a:xfrm>
            <a:prstGeom prst="rect">
              <a:avLst/>
            </a:prstGeom>
            <a:gradFill flip="none" rotWithShape="1">
              <a:gsLst>
                <a:gs pos="47000">
                  <a:srgbClr val="E6E6E6"/>
                </a:gs>
                <a:gs pos="100000">
                  <a:srgbClr val="E6E6E6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A3B753-AF49-41A3-8B25-705230970CB7}"/>
                </a:ext>
              </a:extLst>
            </p:cNvPr>
            <p:cNvSpPr/>
            <p:nvPr/>
          </p:nvSpPr>
          <p:spPr>
            <a:xfrm rot="16200000">
              <a:off x="6282287" y="5344839"/>
              <a:ext cx="3996942" cy="263451"/>
            </a:xfrm>
            <a:prstGeom prst="rect">
              <a:avLst/>
            </a:prstGeom>
            <a:gradFill flip="none" rotWithShape="1">
              <a:gsLst>
                <a:gs pos="47000">
                  <a:srgbClr val="E6E6E6"/>
                </a:gs>
                <a:gs pos="100000">
                  <a:srgbClr val="E6E6E6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0" t="4790" r="15650" b="-4788"/>
          <a:stretch/>
        </p:blipFill>
        <p:spPr>
          <a:xfrm>
            <a:off x="1852045" y="-80363"/>
            <a:ext cx="7184323" cy="697482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05D105-C6CA-4C03-A022-FD5E92AF128F}"/>
              </a:ext>
            </a:extLst>
          </p:cNvPr>
          <p:cNvSpPr txBox="1"/>
          <p:nvPr/>
        </p:nvSpPr>
        <p:spPr>
          <a:xfrm>
            <a:off x="8948667" y="1571761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20: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en-US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0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óra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Laser-Tag Cluj Aréna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Traian Vuia utca 208</a:t>
            </a:r>
          </a:p>
        </p:txBody>
      </p:sp>
    </p:spTree>
    <p:extLst>
      <p:ext uri="{BB962C8B-B14F-4D97-AF65-F5344CB8AC3E}">
        <p14:creationId xmlns:p14="http://schemas.microsoft.com/office/powerpoint/2010/main" val="2016885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710649" y="2839331"/>
            <a:ext cx="4527071" cy="45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5FA103-A86A-4A30-A1BA-DB45AF4BC3DC}"/>
              </a:ext>
            </a:extLst>
          </p:cNvPr>
          <p:cNvSpPr/>
          <p:nvPr/>
        </p:nvSpPr>
        <p:spPr>
          <a:xfrm>
            <a:off x="8198104" y="2823329"/>
            <a:ext cx="3996942" cy="93137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903EDF-E207-4BA3-90E6-33AAB57A596E}"/>
              </a:ext>
            </a:extLst>
          </p:cNvPr>
          <p:cNvSpPr/>
          <p:nvPr/>
        </p:nvSpPr>
        <p:spPr>
          <a:xfrm>
            <a:off x="8837317" y="1685234"/>
            <a:ext cx="3354683" cy="29488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8769025" y="1760556"/>
            <a:ext cx="348175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Sz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kely</a:t>
            </a:r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Barnabás</a:t>
            </a:r>
            <a:endParaRPr lang="en-US" sz="28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6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endParaRPr lang="hu-HU" sz="24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Information Privacy Professional</a:t>
            </a:r>
          </a:p>
          <a:p>
            <a:pPr algn="ctr"/>
            <a:r>
              <a:rPr lang="en-GB" sz="1300" b="1" dirty="0">
                <a:solidFill>
                  <a:srgbClr val="426790"/>
                </a:solidFill>
                <a:latin typeface="Bahnschrift" panose="020B0502040204020203" pitchFamily="34" charset="0"/>
              </a:rPr>
              <a:t>Certified Privacy Management Professional</a:t>
            </a:r>
            <a:endParaRPr lang="hu-HU" sz="13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endParaRPr lang="en-US" sz="6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Co-Founder</a:t>
            </a:r>
          </a:p>
          <a:p>
            <a:pPr algn="ctr"/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Cluj Privacy Hub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35B157-C823-4BA0-BF62-7EF8EB07A8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-16224" r="10026" b="6567"/>
          <a:stretch/>
        </p:blipFill>
        <p:spPr>
          <a:xfrm>
            <a:off x="1764480" y="1"/>
            <a:ext cx="7591700" cy="6914482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FD91B4E-5B7D-47A4-81D1-5C073329F281}"/>
              </a:ext>
            </a:extLst>
          </p:cNvPr>
          <p:cNvSpPr/>
          <p:nvPr/>
        </p:nvSpPr>
        <p:spPr>
          <a:xfrm>
            <a:off x="3235791" y="-26003"/>
            <a:ext cx="6126480" cy="1062900"/>
          </a:xfrm>
          <a:prstGeom prst="parallelogram">
            <a:avLst/>
          </a:prstGeom>
          <a:gradFill>
            <a:gsLst>
              <a:gs pos="0">
                <a:srgbClr val="FAF9FF"/>
              </a:gs>
              <a:gs pos="100000">
                <a:srgbClr val="F3F3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AC5A8-F9B9-4280-A13A-0202FFF90DF8}"/>
              </a:ext>
            </a:extLst>
          </p:cNvPr>
          <p:cNvSpPr txBox="1"/>
          <p:nvPr/>
        </p:nvSpPr>
        <p:spPr>
          <a:xfrm>
            <a:off x="3345167" y="602466"/>
            <a:ext cx="56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Privacy Engineering –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Szoftverfejlesztés a GDPR korában: </a:t>
            </a:r>
            <a:br>
              <a:rPr lang="en-US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követelmények, stratégiák és jó gyakorlatok 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65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66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9231021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0" y="453301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9231021" y="-58479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0" y="0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0" y="5847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87085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9143936" y="447453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9143936" y="58477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AEDBA-9BFD-4BD8-ACD0-76749C152DDF}"/>
              </a:ext>
            </a:extLst>
          </p:cNvPr>
          <p:cNvSpPr txBox="1"/>
          <p:nvPr/>
        </p:nvSpPr>
        <p:spPr>
          <a:xfrm>
            <a:off x="261452" y="2307268"/>
            <a:ext cx="11756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en-GB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I</a:t>
            </a:r>
            <a:r>
              <a:rPr lang="ro-RO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. </a:t>
            </a:r>
            <a: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adatvizualizációs</a:t>
            </a:r>
            <a:b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</a:br>
            <a:r>
              <a:rPr lang="hu-HU" sz="5600" b="1" dirty="0">
                <a:solidFill>
                  <a:srgbClr val="488E74"/>
                </a:solidFill>
                <a:latin typeface="Bahnschrift" panose="020B0502040204020203" pitchFamily="34" charset="0"/>
              </a:rPr>
              <a:t>verseny – élő döntő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97C1C3-1E76-40CB-8A6D-101EDCBE2A95}"/>
              </a:ext>
            </a:extLst>
          </p:cNvPr>
          <p:cNvSpPr txBox="1"/>
          <p:nvPr/>
        </p:nvSpPr>
        <p:spPr>
          <a:xfrm>
            <a:off x="6925958" y="5545467"/>
            <a:ext cx="22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Kolozsvár</a:t>
            </a:r>
          </a:p>
          <a:p>
            <a:pPr algn="ctr"/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0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20</a:t>
            </a:r>
            <a:r>
              <a:rPr lang="ro-RO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j</a:t>
            </a:r>
            <a:r>
              <a:rPr lang="en-GB" sz="2400" dirty="0" err="1">
                <a:solidFill>
                  <a:srgbClr val="426790"/>
                </a:solidFill>
                <a:latin typeface="Bahnschrift" panose="020B0502040204020203" pitchFamily="34" charset="0"/>
              </a:rPr>
              <a:t>anu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ár 1</a:t>
            </a:r>
            <a:r>
              <a:rPr lang="en-GB" sz="2400" dirty="0">
                <a:solidFill>
                  <a:srgbClr val="426790"/>
                </a:solidFill>
                <a:latin typeface="Bahnschrift" panose="020B0502040204020203" pitchFamily="34" charset="0"/>
              </a:rPr>
              <a:t>1</a:t>
            </a:r>
            <a:r>
              <a:rPr lang="hu-HU" sz="2400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37" name="Graphic 36" descr="Lecturer">
            <a:extLst>
              <a:ext uri="{FF2B5EF4-FFF2-40B4-BE49-F238E27FC236}">
                <a16:creationId xmlns:a16="http://schemas.microsoft.com/office/drawing/2014/main" id="{D644C7B3-84CB-4571-9ACB-141BE91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020" y="2501063"/>
            <a:ext cx="1488775" cy="1488775"/>
          </a:xfrm>
          <a:prstGeom prst="rect">
            <a:avLst/>
          </a:prstGeom>
        </p:spPr>
      </p:pic>
      <p:pic>
        <p:nvPicPr>
          <p:cNvPr id="38" name="Graphic 37" descr="Bar chart">
            <a:extLst>
              <a:ext uri="{FF2B5EF4-FFF2-40B4-BE49-F238E27FC236}">
                <a16:creationId xmlns:a16="http://schemas.microsoft.com/office/drawing/2014/main" id="{41F23D77-FCA2-42B2-A7D9-049E09F4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1" y="2439174"/>
            <a:ext cx="1736124" cy="173612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0982B89-8415-40F4-BBA7-BF115701AEE3}"/>
              </a:ext>
            </a:extLst>
          </p:cNvPr>
          <p:cNvSpPr/>
          <p:nvPr/>
        </p:nvSpPr>
        <p:spPr>
          <a:xfrm rot="16200000" flipH="1">
            <a:off x="6121543" y="2177441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28EF3-6E9A-4747-B677-767EAEAC54C2}"/>
              </a:ext>
            </a:extLst>
          </p:cNvPr>
          <p:cNvSpPr/>
          <p:nvPr/>
        </p:nvSpPr>
        <p:spPr>
          <a:xfrm rot="16200000" flipH="1">
            <a:off x="6121543" y="-698744"/>
            <a:ext cx="36000" cy="4997788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563" y="416141"/>
            <a:ext cx="4997788" cy="1040400"/>
          </a:xfrm>
          <a:prstGeom prst="rect">
            <a:avLst/>
          </a:prstGeom>
        </p:spPr>
      </p:pic>
      <p:pic>
        <p:nvPicPr>
          <p:cNvPr id="1026" name="Picture 2" descr="Babeș–Bolyai Tudományegyetem - LOGO">
            <a:extLst>
              <a:ext uri="{FF2B5EF4-FFF2-40B4-BE49-F238E27FC236}">
                <a16:creationId xmlns:a16="http://schemas.microsoft.com/office/drawing/2014/main" id="{70A374AD-5A43-472E-BDAD-84B560D40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51" y="5545467"/>
            <a:ext cx="2476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A4CEAC16-B083-48E5-BF93-A2163D08D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8437" y="5381508"/>
            <a:ext cx="592584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erd</a:t>
              </a:r>
              <a:r>
                <a:rPr lang="hu-HU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élyi adatviz</a:t>
              </a:r>
              <a:br>
                <a:rPr lang="hu-HU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en-GB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mini-</a:t>
              </a:r>
              <a:r>
                <a:rPr lang="en-GB" sz="5600" b="1" dirty="0" err="1">
                  <a:solidFill>
                    <a:srgbClr val="488E74"/>
                  </a:solidFill>
                  <a:latin typeface="Bahnschrift" panose="020B0502040204020203" pitchFamily="34" charset="0"/>
                </a:rPr>
                <a:t>konferencia</a:t>
              </a:r>
              <a:endParaRPr lang="hu-HU" sz="5600" b="1" dirty="0">
                <a:solidFill>
                  <a:srgbClr val="488E7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pic>
        <p:nvPicPr>
          <p:cNvPr id="2050" name="Picture 2" descr="header.png (934×117)">
            <a:extLst>
              <a:ext uri="{FF2B5EF4-FFF2-40B4-BE49-F238E27FC236}">
                <a16:creationId xmlns:a16="http://schemas.microsoft.com/office/drawing/2014/main" id="{D8305A6C-DB4E-4AA9-8BFB-C38A1700A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3449"/>
          <a:stretch/>
        </p:blipFill>
        <p:spPr bwMode="auto">
          <a:xfrm>
            <a:off x="3926601" y="243317"/>
            <a:ext cx="6052392" cy="104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eader.png (934×117)">
            <a:extLst>
              <a:ext uri="{FF2B5EF4-FFF2-40B4-BE49-F238E27FC236}">
                <a16:creationId xmlns:a16="http://schemas.microsoft.com/office/drawing/2014/main" id="{64592F5C-1BBF-4314-AAE7-14CC184E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7" r="152"/>
          <a:stretch/>
        </p:blipFill>
        <p:spPr bwMode="auto">
          <a:xfrm>
            <a:off x="3069062" y="286268"/>
            <a:ext cx="741201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9DFD44-C889-4CE5-9656-01A18119E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6676" y="1482635"/>
            <a:ext cx="3744686" cy="7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F8CD09-5FFA-422B-9DE7-3F17F3C739E1}"/>
              </a:ext>
            </a:extLst>
          </p:cNvPr>
          <p:cNvSpPr txBox="1"/>
          <p:nvPr/>
        </p:nvSpPr>
        <p:spPr>
          <a:xfrm>
            <a:off x="2325607" y="2073817"/>
            <a:ext cx="939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6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székel</a:t>
            </a:r>
            <a:r>
              <a:rPr lang="hu-HU" sz="12400" b="1" dirty="0">
                <a:ln w="28575">
                  <a:solidFill>
                    <a:schemeClr val="tx1"/>
                  </a:solidFill>
                </a:ln>
                <a:solidFill>
                  <a:srgbClr val="FE0100"/>
                </a:solidFill>
                <a:latin typeface="Bahnschrift" panose="020B0502040204020203" pitchFamily="34" charset="0"/>
              </a:rPr>
              <a:t>y</a:t>
            </a:r>
            <a:r>
              <a:rPr lang="en-GB" sz="12600" b="1" dirty="0">
                <a:ln>
                  <a:solidFill>
                    <a:schemeClr val="tx1"/>
                  </a:solidFill>
                </a:ln>
                <a:latin typeface="Bahnschrift" panose="020B0502040204020203" pitchFamily="34" charset="0"/>
              </a:rPr>
              <a:t>data</a:t>
            </a:r>
            <a:endParaRPr lang="en-US" sz="12600" b="1" dirty="0">
              <a:ln>
                <a:solidFill>
                  <a:schemeClr val="tx1"/>
                </a:solidFill>
              </a:ln>
              <a:latin typeface="Bahnschrift" panose="020B0502040204020203" pitchFamily="34" charset="0"/>
            </a:endParaRPr>
          </a:p>
        </p:txBody>
      </p:sp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089F0FCD-74A5-49FD-AAD6-A6C18808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9" t="9739" r="9739" b="9739"/>
          <a:stretch/>
        </p:blipFill>
        <p:spPr>
          <a:xfrm>
            <a:off x="676727" y="2163679"/>
            <a:ext cx="2210130" cy="22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3904BE-49BA-4F71-817A-9C4F4C6A7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D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86F96-CD7C-402F-B5D9-630578F9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" t="69458" r="74616" b="1778"/>
          <a:stretch/>
        </p:blipFill>
        <p:spPr>
          <a:xfrm flipV="1">
            <a:off x="10246113" y="510525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B295E-43C5-4E83-86B1-EEF26E364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1" t="69458" r="49717" b="1778"/>
          <a:stretch/>
        </p:blipFill>
        <p:spPr>
          <a:xfrm flipH="1" flipV="1">
            <a:off x="-921667" y="5046775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20115-0F90-4E79-B0F3-D6D97BC8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06556A-BD41-4AF6-AE6B-937AEDD6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2" t="69458" r="536" b="1778"/>
          <a:stretch/>
        </p:blipFill>
        <p:spPr>
          <a:xfrm flipH="1">
            <a:off x="-739931" y="-455283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AE4F4D-7641-4C88-BD49-6FEE5A2298FC}"/>
              </a:ext>
            </a:extLst>
          </p:cNvPr>
          <p:cNvSpPr/>
          <p:nvPr/>
        </p:nvSpPr>
        <p:spPr>
          <a:xfrm>
            <a:off x="-739931" y="-396805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35E61-C723-4D0B-BA4A-BC96AB015E28}"/>
              </a:ext>
            </a:extLst>
          </p:cNvPr>
          <p:cNvSpPr/>
          <p:nvPr/>
        </p:nvSpPr>
        <p:spPr>
          <a:xfrm flipV="1">
            <a:off x="-834582" y="498829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16FF8-80CE-4B7E-8920-6C23C9839E2F}"/>
              </a:ext>
            </a:extLst>
          </p:cNvPr>
          <p:cNvSpPr/>
          <p:nvPr/>
        </p:nvSpPr>
        <p:spPr>
          <a:xfrm flipH="1" flipV="1">
            <a:off x="10159028" y="5046776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39B08-BE79-49BF-AC0A-9D8540788723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DDDDEE">
                  <a:alpha val="0"/>
                </a:srgbClr>
              </a:gs>
              <a:gs pos="41000">
                <a:srgbClr val="DDDDEE">
                  <a:alpha val="0"/>
                </a:srgbClr>
              </a:gs>
              <a:gs pos="78000">
                <a:srgbClr val="DDDDEE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534AF-74A3-4DF9-B0C6-A4A7DE13D3C2}"/>
              </a:ext>
            </a:extLst>
          </p:cNvPr>
          <p:cNvGrpSpPr/>
          <p:nvPr/>
        </p:nvGrpSpPr>
        <p:grpSpPr>
          <a:xfrm>
            <a:off x="264622" y="2324985"/>
            <a:ext cx="11756182" cy="2912185"/>
            <a:chOff x="261452" y="1782150"/>
            <a:chExt cx="11756182" cy="29121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EAEDBA-9BFD-4BD8-ACD0-76749C152DDF}"/>
                </a:ext>
              </a:extLst>
            </p:cNvPr>
            <p:cNvSpPr txBox="1"/>
            <p:nvPr/>
          </p:nvSpPr>
          <p:spPr>
            <a:xfrm>
              <a:off x="261452" y="2307268"/>
              <a:ext cx="1175618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en-GB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I</a:t>
              </a:r>
              <a:r>
                <a:rPr lang="ro-RO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. erd</a:t>
              </a:r>
              <a:r>
                <a:rPr lang="hu-HU" sz="57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élyi adatviz</a:t>
              </a:r>
              <a:br>
                <a:rPr lang="hu-HU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</a:br>
              <a:r>
                <a:rPr lang="en-GB" sz="5600" b="1" dirty="0">
                  <a:solidFill>
                    <a:srgbClr val="488E74"/>
                  </a:solidFill>
                  <a:latin typeface="Bahnschrift" panose="020B0502040204020203" pitchFamily="34" charset="0"/>
                </a:rPr>
                <a:t>mini-</a:t>
              </a:r>
              <a:r>
                <a:rPr lang="en-GB" sz="5600" b="1" dirty="0" err="1">
                  <a:solidFill>
                    <a:srgbClr val="488E74"/>
                  </a:solidFill>
                  <a:latin typeface="Bahnschrift" panose="020B0502040204020203" pitchFamily="34" charset="0"/>
                </a:rPr>
                <a:t>konferencia</a:t>
              </a:r>
              <a:endParaRPr lang="hu-HU" sz="5600" b="1" dirty="0">
                <a:solidFill>
                  <a:srgbClr val="488E7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7" name="Graphic 36" descr="Lecturer">
              <a:extLst>
                <a:ext uri="{FF2B5EF4-FFF2-40B4-BE49-F238E27FC236}">
                  <a16:creationId xmlns:a16="http://schemas.microsoft.com/office/drawing/2014/main" id="{D644C7B3-84CB-4571-9ACB-141BE91F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1020" y="2501063"/>
              <a:ext cx="1488775" cy="1488775"/>
            </a:xfrm>
            <a:prstGeom prst="rect">
              <a:avLst/>
            </a:prstGeom>
          </p:spPr>
        </p:pic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41F23D77-FCA2-42B2-A7D9-049E09F4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31" y="2439174"/>
              <a:ext cx="1736124" cy="173612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982B89-8415-40F4-BBA7-BF115701AEE3}"/>
                </a:ext>
              </a:extLst>
            </p:cNvPr>
            <p:cNvSpPr/>
            <p:nvPr/>
          </p:nvSpPr>
          <p:spPr>
            <a:xfrm rot="16200000" flipH="1">
              <a:off x="6121543" y="2177441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428EF3-6E9A-4747-B677-767EAEAC54C2}"/>
                </a:ext>
              </a:extLst>
            </p:cNvPr>
            <p:cNvSpPr/>
            <p:nvPr/>
          </p:nvSpPr>
          <p:spPr>
            <a:xfrm rot="16200000" flipH="1">
              <a:off x="6121543" y="-698744"/>
              <a:ext cx="36000" cy="4997788"/>
            </a:xfrm>
            <a:prstGeom prst="rect">
              <a:avLst/>
            </a:prstGeom>
            <a:gradFill flip="none" rotWithShape="1">
              <a:gsLst>
                <a:gs pos="27000">
                  <a:srgbClr val="AAAABB"/>
                </a:gs>
                <a:gs pos="76000">
                  <a:srgbClr val="AAAABB"/>
                </a:gs>
                <a:gs pos="0">
                  <a:schemeClr val="bg1">
                    <a:lumMod val="65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47F935A-C036-40F7-B3C8-CD8B1D424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253" y="663941"/>
            <a:ext cx="4381947" cy="9121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DD0D58-8EEC-43D8-8E96-C0729BDF4DAD}"/>
              </a:ext>
            </a:extLst>
          </p:cNvPr>
          <p:cNvGrpSpPr/>
          <p:nvPr/>
        </p:nvGrpSpPr>
        <p:grpSpPr>
          <a:xfrm>
            <a:off x="3521451" y="5640185"/>
            <a:ext cx="5709570" cy="1021209"/>
            <a:chOff x="3521451" y="5381508"/>
            <a:chExt cx="5709570" cy="10212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1E3051-8070-4527-845C-5031463787E1}"/>
                </a:ext>
              </a:extLst>
            </p:cNvPr>
            <p:cNvSpPr txBox="1"/>
            <p:nvPr/>
          </p:nvSpPr>
          <p:spPr>
            <a:xfrm>
              <a:off x="6925958" y="5545467"/>
              <a:ext cx="2217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Kolozsvár</a:t>
              </a:r>
            </a:p>
            <a:p>
              <a:pPr algn="ctr"/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0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20</a:t>
              </a:r>
              <a:r>
                <a:rPr lang="ro-RO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j</a:t>
              </a:r>
              <a:r>
                <a:rPr lang="en-GB" sz="2400" dirty="0" err="1">
                  <a:solidFill>
                    <a:srgbClr val="426790"/>
                  </a:solidFill>
                  <a:latin typeface="Bahnschrift" panose="020B0502040204020203" pitchFamily="34" charset="0"/>
                </a:rPr>
                <a:t>anu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ár 1</a:t>
              </a:r>
              <a:r>
                <a:rPr lang="en-GB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1</a:t>
              </a:r>
              <a:r>
                <a:rPr lang="hu-HU" sz="2400" dirty="0">
                  <a:solidFill>
                    <a:srgbClr val="426790"/>
                  </a:solidFill>
                  <a:latin typeface="Bahnschrift" panose="020B0502040204020203" pitchFamily="34" charset="0"/>
                </a:rPr>
                <a:t> </a:t>
              </a:r>
            </a:p>
          </p:txBody>
        </p:sp>
        <p:pic>
          <p:nvPicPr>
            <p:cNvPr id="47" name="Picture 2" descr="Babeș–Bolyai Tudományegyetem - LOGO">
              <a:extLst>
                <a:ext uri="{FF2B5EF4-FFF2-40B4-BE49-F238E27FC236}">
                  <a16:creationId xmlns:a16="http://schemas.microsoft.com/office/drawing/2014/main" id="{62C68649-B6DA-453F-A538-62C198A74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451" y="5545467"/>
              <a:ext cx="24765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Marker">
              <a:extLst>
                <a:ext uri="{FF2B5EF4-FFF2-40B4-BE49-F238E27FC236}">
                  <a16:creationId xmlns:a16="http://schemas.microsoft.com/office/drawing/2014/main" id="{C35A6209-8C2D-48E4-9CE4-AD223DDA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8437" y="5381508"/>
              <a:ext cx="592584" cy="59258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DA11E3-C3B3-4ED9-9B96-CDDF645B30CF}"/>
              </a:ext>
            </a:extLst>
          </p:cNvPr>
          <p:cNvGrpSpPr/>
          <p:nvPr/>
        </p:nvGrpSpPr>
        <p:grpSpPr>
          <a:xfrm>
            <a:off x="6380193" y="454755"/>
            <a:ext cx="3824814" cy="1476683"/>
            <a:chOff x="6133264" y="325482"/>
            <a:chExt cx="3824814" cy="1476683"/>
          </a:xfrm>
        </p:grpSpPr>
        <p:pic>
          <p:nvPicPr>
            <p:cNvPr id="1026" name="Picture 2" descr="https://econ.ubbcluj.ro/img/logo.png">
              <a:extLst>
                <a:ext uri="{FF2B5EF4-FFF2-40B4-BE49-F238E27FC236}">
                  <a16:creationId xmlns:a16="http://schemas.microsoft.com/office/drawing/2014/main" id="{00B472C8-1DC7-4BC7-A458-2D96F6542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1"/>
            <a:stretch/>
          </p:blipFill>
          <p:spPr bwMode="auto">
            <a:xfrm>
              <a:off x="6404562" y="325482"/>
              <a:ext cx="3553516" cy="85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8F03BA-4D53-4E13-BDE4-83F85BE60542}"/>
                </a:ext>
              </a:extLst>
            </p:cNvPr>
            <p:cNvSpPr txBox="1"/>
            <p:nvPr/>
          </p:nvSpPr>
          <p:spPr>
            <a:xfrm>
              <a:off x="6133264" y="1155834"/>
              <a:ext cx="3824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Közgazdaság- és Gazdálkodás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-</a:t>
              </a:r>
            </a:p>
            <a:p>
              <a:pPr algn="ctr"/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tudományi Magyar </a:t>
              </a:r>
              <a:r>
                <a:rPr lang="en-US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I</a:t>
              </a:r>
              <a:r>
                <a:rPr lang="hu-HU" dirty="0">
                  <a:solidFill>
                    <a:srgbClr val="942A21"/>
                  </a:solidFill>
                  <a:latin typeface="Bahnschrift" panose="020B0502040204020203" pitchFamily="34" charset="0"/>
                </a:rPr>
                <a:t>ntézet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18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id="{8761749A-86FE-4506-8D9D-055BDBA0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/>
          <a:stretch/>
        </p:blipFill>
        <p:spPr bwMode="auto">
          <a:xfrm>
            <a:off x="7772955" y="2514600"/>
            <a:ext cx="490275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6E630B-F83E-4C19-B684-EF43B9F423CF}"/>
              </a:ext>
            </a:extLst>
          </p:cNvPr>
          <p:cNvSpPr/>
          <p:nvPr/>
        </p:nvSpPr>
        <p:spPr>
          <a:xfrm>
            <a:off x="8195058" y="-12527"/>
            <a:ext cx="3996942" cy="2527125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2CCE3-6FAD-4E0D-B386-FBD06412A2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71D466-4DEE-450A-B6C3-37AE2DB5D33D}"/>
              </a:ext>
            </a:extLst>
          </p:cNvPr>
          <p:cNvSpPr/>
          <p:nvPr/>
        </p:nvSpPr>
        <p:spPr>
          <a:xfrm flipH="1">
            <a:off x="10058037" y="-360107"/>
            <a:ext cx="2960979" cy="2208030"/>
          </a:xfrm>
          <a:prstGeom prst="rect">
            <a:avLst/>
          </a:prstGeom>
          <a:gradFill flip="none" rotWithShape="1">
            <a:gsLst>
              <a:gs pos="0">
                <a:srgbClr val="EEF0F4">
                  <a:alpha val="0"/>
                </a:srgbClr>
              </a:gs>
              <a:gs pos="41000">
                <a:srgbClr val="EEF0F4">
                  <a:alpha val="0"/>
                </a:srgbClr>
              </a:gs>
              <a:gs pos="78000">
                <a:srgbClr val="EEF0F4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0DFF7C-BCC7-436B-B463-862095EFD6F8}"/>
              </a:ext>
            </a:extLst>
          </p:cNvPr>
          <p:cNvSpPr/>
          <p:nvPr/>
        </p:nvSpPr>
        <p:spPr>
          <a:xfrm>
            <a:off x="8722081" y="1639511"/>
            <a:ext cx="3901440" cy="220938"/>
          </a:xfrm>
          <a:prstGeom prst="rect">
            <a:avLst/>
          </a:prstGeom>
          <a:gradFill flip="none" rotWithShape="1">
            <a:gsLst>
              <a:gs pos="0">
                <a:srgbClr val="F1F2F4"/>
              </a:gs>
              <a:gs pos="100000">
                <a:srgbClr val="E3E7E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29398"/>
          <a:stretch/>
        </p:blipFill>
        <p:spPr>
          <a:xfrm>
            <a:off x="1764479" y="0"/>
            <a:ext cx="7553627" cy="6858000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215941" y="1296755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R</a:t>
            </a:r>
            <a:r>
              <a:rPr lang="hu-HU" sz="28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étyi</a:t>
            </a:r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 Dorottya</a:t>
            </a:r>
          </a:p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Junior Data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Scientist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teleportHQ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3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erson holding a book shelf&#10;&#10;Description automatically generated">
            <a:extLst>
              <a:ext uri="{FF2B5EF4-FFF2-40B4-BE49-F238E27FC236}">
                <a16:creationId xmlns:a16="http://schemas.microsoft.com/office/drawing/2014/main" id="{FE5BA0EB-0C93-47BC-AADA-98FDC1DF1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1399" y="2435528"/>
            <a:ext cx="5352121" cy="44427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2336093"/>
            <a:ext cx="3996942" cy="449955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79" y="-20307"/>
            <a:ext cx="7553627" cy="689861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78781" y="1571075"/>
            <a:ext cx="266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Barna Gergő</a:t>
            </a:r>
          </a:p>
          <a:p>
            <a:pPr algn="ctr"/>
            <a:r>
              <a:rPr lang="en-GB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Erd</a:t>
            </a:r>
            <a:r>
              <a:rPr lang="hu-HU" sz="2000" b="1" i="1" dirty="0">
                <a:solidFill>
                  <a:srgbClr val="426790"/>
                </a:solidFill>
                <a:latin typeface="Bahnschrift" panose="020B0502040204020203" pitchFamily="34" charset="0"/>
              </a:rPr>
              <a:t>é</a:t>
            </a:r>
            <a:r>
              <a:rPr lang="en-GB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lystat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B715F-3670-4A17-A302-B8236771E182}"/>
              </a:ext>
            </a:extLst>
          </p:cNvPr>
          <p:cNvSpPr/>
          <p:nvPr/>
        </p:nvSpPr>
        <p:spPr>
          <a:xfrm>
            <a:off x="3374219" y="172457"/>
            <a:ext cx="5658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</a:rPr>
              <a:t>Erdélystat</a:t>
            </a:r>
            <a:r>
              <a:rPr lang="en-GB" sz="2000" dirty="0">
                <a:solidFill>
                  <a:srgbClr val="563794"/>
                </a:solidFill>
                <a:latin typeface="Bahnschrift" panose="020B0502040204020203" pitchFamily="34" charset="0"/>
              </a:rPr>
              <a:t> - </a:t>
            </a: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tisztikai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adatok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magyar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nyelven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b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Romániáról</a:t>
            </a:r>
            <a:r>
              <a:rPr lang="en-GB" sz="2000" dirty="0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rgbClr val="563794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rdélyr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Helvetica Neue" panose="02000403000000020004" pitchFamily="50" charset="0"/>
              </a:rPr>
              <a:t>ő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erdélyi</a:t>
            </a: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magyarokról</a:t>
            </a:r>
            <a:endParaRPr lang="en-GB" sz="2000" dirty="0">
              <a:solidFill>
                <a:schemeClr val="bg1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Oláh Ildikó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7" y="2099832"/>
            <a:ext cx="4778476" cy="47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1964877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r="5472"/>
          <a:stretch/>
        </p:blipFill>
        <p:spPr>
          <a:xfrm>
            <a:off x="1733207" y="-20308"/>
            <a:ext cx="7715594" cy="6898616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62061" y="1164243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Oláh Ildikó</a:t>
            </a:r>
          </a:p>
          <a:p>
            <a:pPr algn="ctr"/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Interface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Specialist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ArtWise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2A87-F54D-4FE8-8C2D-D2BD46330F53}"/>
              </a:ext>
            </a:extLst>
          </p:cNvPr>
          <p:cNvSpPr txBox="1"/>
          <p:nvPr/>
        </p:nvSpPr>
        <p:spPr>
          <a:xfrm>
            <a:off x="3572812" y="363816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Te az vagy, akinek látszani szeretnél?</a:t>
            </a:r>
            <a:endParaRPr lang="hu-HU" sz="20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Oláh Ildikó">
            <a:extLst>
              <a:ext uri="{FF2B5EF4-FFF2-40B4-BE49-F238E27FC236}">
                <a16:creationId xmlns:a16="http://schemas.microsoft.com/office/drawing/2014/main" id="{8BE6D0AE-E09D-422C-A655-915EAC6B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7" y="2099832"/>
            <a:ext cx="4778476" cy="47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0668-7893-4C48-8D13-5BC8750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548" y="222080"/>
            <a:ext cx="2410908" cy="50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8F1A5-5D61-4489-9D89-F5BF1EA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5" y="848712"/>
            <a:ext cx="2272545" cy="931490"/>
          </a:xfrm>
          <a:prstGeom prst="rect">
            <a:avLst/>
          </a:prstGeom>
        </p:spPr>
      </p:pic>
      <p:pic>
        <p:nvPicPr>
          <p:cNvPr id="31" name="Picture 2" descr="Babeș–Bolyai Tudományegyetem - LOGO">
            <a:extLst>
              <a:ext uri="{FF2B5EF4-FFF2-40B4-BE49-F238E27FC236}">
                <a16:creationId xmlns:a16="http://schemas.microsoft.com/office/drawing/2014/main" id="{0234AFB0-0B19-4BE8-AD16-4B9CF99E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" y="5610784"/>
            <a:ext cx="1107210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890-2CB0-4EC5-9C33-7B2F1AC5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8" y="6072479"/>
            <a:ext cx="1279862" cy="619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AB292-E3F7-477A-9C74-F2192074E7F4}"/>
              </a:ext>
            </a:extLst>
          </p:cNvPr>
          <p:cNvSpPr txBox="1"/>
          <p:nvPr/>
        </p:nvSpPr>
        <p:spPr>
          <a:xfrm>
            <a:off x="243548" y="2979976"/>
            <a:ext cx="282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I</a:t>
            </a:r>
            <a:r>
              <a:rPr lang="ro-RO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. erd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élyi adatviz</a:t>
            </a:r>
            <a:b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</a:br>
            <a:r>
              <a:rPr lang="en-GB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mini-</a:t>
            </a:r>
            <a:r>
              <a:rPr lang="en-GB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konferencia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2136A-CC04-4C38-BB27-BC7E3FBC0C7D}"/>
              </a:ext>
            </a:extLst>
          </p:cNvPr>
          <p:cNvSpPr/>
          <p:nvPr/>
        </p:nvSpPr>
        <p:spPr>
          <a:xfrm rot="16200000" flipH="1">
            <a:off x="1282575" y="1507339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E18F5-025A-474F-A1F8-599D4F3E12D8}"/>
              </a:ext>
            </a:extLst>
          </p:cNvPr>
          <p:cNvSpPr/>
          <p:nvPr/>
        </p:nvSpPr>
        <p:spPr>
          <a:xfrm rot="16200000" flipH="1">
            <a:off x="1282575" y="3017141"/>
            <a:ext cx="18000" cy="2160000"/>
          </a:xfrm>
          <a:prstGeom prst="rect">
            <a:avLst/>
          </a:prstGeom>
          <a:gradFill flip="none" rotWithShape="1">
            <a:gsLst>
              <a:gs pos="27000">
                <a:srgbClr val="AAAABB"/>
              </a:gs>
              <a:gs pos="76000">
                <a:srgbClr val="AAAABB"/>
              </a:gs>
              <a:gs pos="0">
                <a:schemeClr val="bg1">
                  <a:lumMod val="65000"/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1CAAE9-B391-46A8-A592-4A372413C4CA}"/>
              </a:ext>
            </a:extLst>
          </p:cNvPr>
          <p:cNvSpPr/>
          <p:nvPr/>
        </p:nvSpPr>
        <p:spPr>
          <a:xfrm>
            <a:off x="8195058" y="1964877"/>
            <a:ext cx="3996942" cy="821171"/>
          </a:xfrm>
          <a:prstGeom prst="rect">
            <a:avLst/>
          </a:prstGeom>
          <a:gradFill flip="none" rotWithShape="1">
            <a:gsLst>
              <a:gs pos="47000">
                <a:srgbClr val="E6E6E6"/>
              </a:gs>
              <a:gs pos="100000">
                <a:srgbClr val="E6E6E6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A83B-EB01-4A0A-9F03-5CEB85A22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r="9111"/>
          <a:stretch/>
        </p:blipFill>
        <p:spPr>
          <a:xfrm>
            <a:off x="1786597" y="0"/>
            <a:ext cx="7561989" cy="6857129"/>
          </a:xfrm>
          <a:prstGeom prst="parallelogram">
            <a:avLst>
              <a:gd name="adj" fmla="val 24925"/>
            </a:avLst>
          </a:prstGeom>
          <a:ln w="76200">
            <a:solidFill>
              <a:srgbClr val="42679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50" t="69458" r="25228" b="1778"/>
          <a:stretch/>
        </p:blipFill>
        <p:spPr>
          <a:xfrm>
            <a:off x="10145123" y="-477064"/>
            <a:ext cx="2960979" cy="2324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835DA8-80E4-4AB3-9246-80211254E5DF}"/>
              </a:ext>
            </a:extLst>
          </p:cNvPr>
          <p:cNvSpPr/>
          <p:nvPr/>
        </p:nvSpPr>
        <p:spPr>
          <a:xfrm flipH="1">
            <a:off x="10058038" y="-360108"/>
            <a:ext cx="2960979" cy="232498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0"/>
                </a:srgbClr>
              </a:gs>
              <a:gs pos="41000">
                <a:srgbClr val="E6E6E6">
                  <a:alpha val="0"/>
                </a:srgbClr>
              </a:gs>
              <a:gs pos="78000">
                <a:srgbClr val="E6E6E6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9886A-0339-4FB7-8EF1-3F66EAA57752}"/>
              </a:ext>
            </a:extLst>
          </p:cNvPr>
          <p:cNvSpPr txBox="1"/>
          <p:nvPr/>
        </p:nvSpPr>
        <p:spPr>
          <a:xfrm>
            <a:off x="9062061" y="1164243"/>
            <a:ext cx="2666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26790"/>
                </a:solidFill>
                <a:latin typeface="Bahnschrift" panose="020B0502040204020203" pitchFamily="34" charset="0"/>
              </a:rPr>
              <a:t>Oláh Ildikó</a:t>
            </a:r>
          </a:p>
          <a:p>
            <a:pPr algn="ctr"/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Interface</a:t>
            </a:r>
            <a:r>
              <a:rPr lang="hu-HU" sz="2000" b="1" dirty="0">
                <a:solidFill>
                  <a:srgbClr val="426790"/>
                </a:solidFill>
                <a:latin typeface="Bahnschrift" panose="020B0502040204020203" pitchFamily="34" charset="0"/>
              </a:rPr>
              <a:t> </a:t>
            </a:r>
            <a:r>
              <a:rPr lang="hu-HU" sz="2000" b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Specialist</a:t>
            </a:r>
            <a:endParaRPr lang="hu-HU" sz="2000" b="1" dirty="0">
              <a:solidFill>
                <a:srgbClr val="426790"/>
              </a:solidFill>
              <a:latin typeface="Bahnschrift" panose="020B0502040204020203" pitchFamily="34" charset="0"/>
            </a:endParaRPr>
          </a:p>
          <a:p>
            <a:pPr algn="ctr"/>
            <a:r>
              <a:rPr lang="hu-HU" sz="2000" b="1" i="1" dirty="0" err="1">
                <a:solidFill>
                  <a:srgbClr val="426790"/>
                </a:solidFill>
                <a:latin typeface="Bahnschrift" panose="020B0502040204020203" pitchFamily="34" charset="0"/>
              </a:rPr>
              <a:t>ArtWise</a:t>
            </a:r>
            <a:endParaRPr lang="hu-HU" sz="2800" b="1" i="1" dirty="0">
              <a:solidFill>
                <a:srgbClr val="426790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8D1D8F-2280-40AC-BAC5-F7CDB8E9D4EE}"/>
              </a:ext>
            </a:extLst>
          </p:cNvPr>
          <p:cNvSpPr txBox="1"/>
          <p:nvPr/>
        </p:nvSpPr>
        <p:spPr>
          <a:xfrm>
            <a:off x="3572812" y="363816"/>
            <a:ext cx="565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E6E6E6"/>
                </a:solidFill>
                <a:latin typeface="Bahnschrift" panose="020B0502040204020203" pitchFamily="34" charset="0"/>
              </a:rPr>
              <a:t>Te az vagy, akinek látszani szeretnél?</a:t>
            </a:r>
            <a:endParaRPr lang="hu-HU" sz="2000" b="1" i="1" dirty="0">
              <a:solidFill>
                <a:srgbClr val="E6E6E6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37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6061</TotalTime>
  <Words>352</Words>
  <Application>Microsoft Office PowerPoint</Application>
  <PresentationFormat>Widescreen</PresentationFormat>
  <Paragraphs>78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Dénes CSALA</cp:lastModifiedBy>
  <cp:revision>115</cp:revision>
  <dcterms:created xsi:type="dcterms:W3CDTF">2018-08-16T05:00:53Z</dcterms:created>
  <dcterms:modified xsi:type="dcterms:W3CDTF">2020-01-05T21:22:50Z</dcterms:modified>
</cp:coreProperties>
</file>